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3" r:id="rId3"/>
    <p:sldId id="264" r:id="rId4"/>
    <p:sldId id="269" r:id="rId5"/>
    <p:sldId id="271" r:id="rId6"/>
    <p:sldId id="262" r:id="rId7"/>
    <p:sldId id="272" r:id="rId8"/>
    <p:sldId id="274" r:id="rId9"/>
    <p:sldId id="279" r:id="rId10"/>
    <p:sldId id="298" r:id="rId11"/>
    <p:sldId id="280" r:id="rId12"/>
    <p:sldId id="282" r:id="rId13"/>
    <p:sldId id="283" r:id="rId14"/>
    <p:sldId id="284" r:id="rId15"/>
    <p:sldId id="286" r:id="rId16"/>
    <p:sldId id="287" r:id="rId17"/>
    <p:sldId id="270" r:id="rId18"/>
    <p:sldId id="257" r:id="rId19"/>
    <p:sldId id="261" r:id="rId20"/>
    <p:sldId id="296" r:id="rId21"/>
    <p:sldId id="278" r:id="rId22"/>
    <p:sldId id="288" r:id="rId23"/>
    <p:sldId id="297" r:id="rId24"/>
    <p:sldId id="260" r:id="rId25"/>
    <p:sldId id="289" r:id="rId26"/>
    <p:sldId id="290" r:id="rId27"/>
    <p:sldId id="291" r:id="rId28"/>
    <p:sldId id="292" r:id="rId29"/>
    <p:sldId id="295" r:id="rId30"/>
    <p:sldId id="293" r:id="rId31"/>
    <p:sldId id="2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462"/>
    <p:restoredTop sz="72940"/>
  </p:normalViewPr>
  <p:slideViewPr>
    <p:cSldViewPr snapToGrid="0" snapToObjects="1">
      <p:cViewPr>
        <p:scale>
          <a:sx n="48" d="100"/>
          <a:sy n="48" d="100"/>
        </p:scale>
        <p:origin x="32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39EFD-A558-D44E-897A-C9A9228A0D28}" type="datetimeFigureOut">
              <a:rPr lang="en-US" smtClean="0"/>
              <a:t>5/10/18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4939E-7419-5E4D-820A-8994A0DC3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9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4939E-7419-5E4D-820A-8994A0DC32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78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Translation is done by a compiler or an interpreter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4939E-7419-5E4D-820A-8994A0DC32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73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me an algorithm for doing</a:t>
            </a:r>
            <a:r>
              <a:rPr lang="en-US" baseline="0" dirty="0" smtClean="0"/>
              <a:t> a jumping jack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4939E-7419-5E4D-820A-8994A0DC32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77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9438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873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49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Bae 10 number</a:t>
            </a:r>
            <a:r>
              <a:rPr lang="en-US" baseline="0" dirty="0" smtClean="0"/>
              <a:t> system is the most </a:t>
            </a:r>
            <a:r>
              <a:rPr lang="en-US" baseline="0" smtClean="0"/>
              <a:t>common number system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4939E-7419-5E4D-820A-8994A0DC32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9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you hear people</a:t>
            </a:r>
            <a:r>
              <a:rPr lang="en-US" baseline="0" dirty="0" smtClean="0"/>
              <a:t> say gigabyte or terabyte that is a unit of measurement based on bytes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4939E-7419-5E4D-820A-8994A0DC32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1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bit takes one of two values 0 or 1</a:t>
            </a:r>
          </a:p>
          <a:p>
            <a:r>
              <a:rPr lang="en-US" dirty="0" smtClean="0"/>
              <a:t>Literally an electrical switch being turned</a:t>
            </a:r>
            <a:r>
              <a:rPr lang="en-US" baseline="0" dirty="0" smtClean="0"/>
              <a:t> on or off on the computer’s mother board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half a bit? A nibble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4939E-7419-5E4D-820A-8994A0DC32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3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1.44 MB floppy</a:t>
            </a:r>
          </a:p>
          <a:p>
            <a:r>
              <a:rPr lang="en-US" dirty="0" smtClean="0"/>
              <a:t>4.7 GB DVD</a:t>
            </a:r>
          </a:p>
          <a:p>
            <a:r>
              <a:rPr lang="en-US" dirty="0" smtClean="0"/>
              <a:t>1 TB Hard drive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4939E-7419-5E4D-820A-8994A0DC32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68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Computers read binary code because the 0 and 1 </a:t>
            </a:r>
            <a:r>
              <a:rPr lang="en-US" dirty="0" err="1" smtClean="0"/>
              <a:t>represnts</a:t>
            </a:r>
            <a:r>
              <a:rPr lang="en-US" dirty="0" smtClean="0"/>
              <a:t> on and off</a:t>
            </a:r>
          </a:p>
          <a:p>
            <a:r>
              <a:rPr lang="en-US" dirty="0" smtClean="0"/>
              <a:t>A </a:t>
            </a:r>
            <a:r>
              <a:rPr lang="en-US" dirty="0" smtClean="0"/>
              <a:t>bit takes one of two values 0 or 1</a:t>
            </a:r>
          </a:p>
          <a:p>
            <a:r>
              <a:rPr lang="en-US" dirty="0" smtClean="0"/>
              <a:t>Literally an electrical switch being turned</a:t>
            </a:r>
            <a:r>
              <a:rPr lang="en-US" baseline="0" dirty="0" smtClean="0"/>
              <a:t> on or off on the computer’s mother board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also think of it as true or false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4939E-7419-5E4D-820A-8994A0DC32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9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Yes or No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or </a:t>
            </a:r>
            <a:r>
              <a:rPr lang="en" dirty="0" smtClean="0"/>
              <a:t>Zero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Boolean values can be represented with binary notation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4837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Think about the binary and </a:t>
            </a:r>
            <a:r>
              <a:rPr lang="en-US" dirty="0" err="1" smtClean="0"/>
              <a:t>boolean</a:t>
            </a:r>
            <a:r>
              <a:rPr lang="en-US" dirty="0" smtClean="0"/>
              <a:t> notation in these</a:t>
            </a:r>
            <a:r>
              <a:rPr lang="en-US" baseline="0" dirty="0" smtClean="0"/>
              <a:t> cases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21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04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172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like dogs AND cats you have to go to the left side of the room because liking dogs comes first--ORDER MATTERS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2727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 the language I used when introducing your options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6793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11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7BA7-A665-A349-84CA-D75C613BCB81}" type="datetime1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5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1F84-E9FE-5549-8EF6-53DAD92B0E83}" type="datetime1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1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F25B-E62E-A447-9056-F8E6001C093D}" type="datetime1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42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3591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5B08D-6055-C44A-BDCA-C675F783E09C}" type="datetime1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8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BCCB-BB96-B644-9510-0BC3A6B38118}" type="datetime1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23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7BFA-9A48-8B46-A583-7F56A0C4A251}" type="datetime1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1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3AD2-A90A-0146-980C-A5CAD4DF7CF2}" type="datetime1">
              <a:rPr lang="en-US" smtClean="0"/>
              <a:t>5/10/18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2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3D256-211D-0043-9B0F-321BD521D07C}" type="datetime1">
              <a:rPr lang="en-US" smtClean="0"/>
              <a:t>5/10/18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4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ED556-8135-DE41-B84D-018C3F4E300D}" type="datetime1">
              <a:rPr lang="en-US" smtClean="0"/>
              <a:t>5/10/18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6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F7159-6D7C-AF43-93A8-12E939017F5D}" type="datetime1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84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3B5F6-37C4-274F-BEAA-1009CC65EA8B}" type="datetime1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67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753B5EB3-7EFE-FC4F-B482-A8749FEC8C11}" type="datetime1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BF9BB23A-6A3A-F44C-A473-4D889A2C66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28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rlswhocode.com/locations/" TargetMode="External"/><Relationship Id="rId4" Type="http://schemas.openxmlformats.org/officeDocument/2006/relationships/hyperlink" Target="mailto:gwc.bioinfo-requests@umich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-2286000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0625" y="1108075"/>
            <a:ext cx="9810750" cy="2387600"/>
          </a:xfrm>
        </p:spPr>
        <p:txBody>
          <a:bodyPr>
            <a:normAutofit/>
          </a:bodyPr>
          <a:lstStyle/>
          <a:p>
            <a:r>
              <a:rPr lang="en-US" sz="10000" dirty="0" smtClean="0"/>
              <a:t>Computer Code</a:t>
            </a:r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193032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245096"/>
              </p:ext>
            </p:extLst>
          </p:nvPr>
        </p:nvGraphicFramePr>
        <p:xfrm>
          <a:off x="447708" y="192356"/>
          <a:ext cx="10848903" cy="6415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301"/>
                <a:gridCol w="3616301"/>
                <a:gridCol w="3616301"/>
              </a:tblGrid>
              <a:tr h="662125"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dirty="0" smtClean="0">
                          <a:solidFill>
                            <a:schemeClr val="tx1"/>
                          </a:solidFill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Statement</a:t>
                      </a:r>
                      <a:endParaRPr lang="en-US" sz="3200" b="1" i="0" dirty="0">
                        <a:solidFill>
                          <a:schemeClr val="tx1"/>
                        </a:solidFill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dirty="0" smtClean="0">
                          <a:solidFill>
                            <a:schemeClr val="tx1"/>
                          </a:solidFill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Binary notation</a:t>
                      </a:r>
                      <a:endParaRPr lang="en-US" sz="3200" b="1" i="0" dirty="0">
                        <a:solidFill>
                          <a:schemeClr val="tx1"/>
                        </a:solidFill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dirty="0" smtClean="0">
                          <a:solidFill>
                            <a:schemeClr val="tx1"/>
                          </a:solidFill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Boolean notation</a:t>
                      </a:r>
                      <a:endParaRPr lang="en-US" sz="3200" b="1" i="0" dirty="0">
                        <a:solidFill>
                          <a:schemeClr val="tx1"/>
                        </a:solidFill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76736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 smtClean="0">
                          <a:solidFill>
                            <a:schemeClr val="tx1"/>
                          </a:solidFill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The sky is blue</a:t>
                      </a:r>
                      <a:endParaRPr lang="en-US" sz="3200" b="0" i="0" dirty="0">
                        <a:solidFill>
                          <a:schemeClr val="tx1"/>
                        </a:solidFill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 i="0" dirty="0">
                        <a:solidFill>
                          <a:schemeClr val="tx1"/>
                        </a:solidFill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 i="0" dirty="0">
                        <a:solidFill>
                          <a:schemeClr val="tx1"/>
                        </a:solidFill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76736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 smtClean="0">
                          <a:solidFill>
                            <a:schemeClr val="tx1"/>
                          </a:solidFill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The Earth</a:t>
                      </a:r>
                      <a:r>
                        <a:rPr lang="en-US" sz="3200" b="0" i="0" baseline="0" dirty="0" smtClean="0">
                          <a:solidFill>
                            <a:schemeClr val="tx1"/>
                          </a:solidFill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is flat</a:t>
                      </a:r>
                      <a:endParaRPr lang="en-US" sz="3200" b="0" i="0" dirty="0">
                        <a:solidFill>
                          <a:schemeClr val="tx1"/>
                        </a:solidFill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 i="0" dirty="0">
                        <a:solidFill>
                          <a:schemeClr val="tx1"/>
                        </a:solidFill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 i="0" dirty="0">
                        <a:solidFill>
                          <a:schemeClr val="tx1"/>
                        </a:solidFill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/>
          </a:p>
        </p:txBody>
      </p:sp>
      <p:grpSp>
        <p:nvGrpSpPr>
          <p:cNvPr id="17" name="Group 16"/>
          <p:cNvGrpSpPr/>
          <p:nvPr/>
        </p:nvGrpSpPr>
        <p:grpSpPr>
          <a:xfrm>
            <a:off x="5151629" y="1279395"/>
            <a:ext cx="1371601" cy="1371600"/>
            <a:chOff x="838200" y="2151529"/>
            <a:chExt cx="1649506" cy="1649506"/>
          </a:xfrm>
        </p:grpSpPr>
        <p:sp>
          <p:nvSpPr>
            <p:cNvPr id="18" name="Rectangle 17"/>
            <p:cNvSpPr/>
            <p:nvPr/>
          </p:nvSpPr>
          <p:spPr>
            <a:xfrm>
              <a:off x="838200" y="2151529"/>
              <a:ext cx="1649506" cy="1649506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56807" y="2598656"/>
              <a:ext cx="495828" cy="703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pic>
        <p:nvPicPr>
          <p:cNvPr id="20" name="Shape 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9556" y="968217"/>
            <a:ext cx="1874060" cy="18740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68"/>
          <p:cNvSpPr txBox="1"/>
          <p:nvPr/>
        </p:nvSpPr>
        <p:spPr>
          <a:xfrm>
            <a:off x="8499556" y="2967516"/>
            <a:ext cx="1790364" cy="45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000">
                <a:solidFill>
                  <a:srgbClr val="1C4587"/>
                </a:solidFill>
              </a:rPr>
              <a:t>TRUE</a:t>
            </a:r>
            <a:endParaRPr sz="4000" dirty="0">
              <a:solidFill>
                <a:srgbClr val="1C4587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175078" y="4634968"/>
            <a:ext cx="1371601" cy="1371600"/>
            <a:chOff x="838200" y="2151529"/>
            <a:chExt cx="1649506" cy="1649506"/>
          </a:xfrm>
        </p:grpSpPr>
        <p:sp>
          <p:nvSpPr>
            <p:cNvPr id="23" name="Rectangle 22"/>
            <p:cNvSpPr/>
            <p:nvPr/>
          </p:nvSpPr>
          <p:spPr>
            <a:xfrm>
              <a:off x="838200" y="2151529"/>
              <a:ext cx="1649506" cy="1649506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56808" y="2598656"/>
              <a:ext cx="495828" cy="703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0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pic>
        <p:nvPicPr>
          <p:cNvPr id="25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8094" y="3967761"/>
            <a:ext cx="1701826" cy="1701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69"/>
          <p:cNvSpPr txBox="1"/>
          <p:nvPr/>
        </p:nvSpPr>
        <p:spPr>
          <a:xfrm>
            <a:off x="8689111" y="5663226"/>
            <a:ext cx="1625822" cy="41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000">
                <a:solidFill>
                  <a:srgbClr val="1C4587"/>
                </a:solidFill>
              </a:rPr>
              <a:t>FALSE</a:t>
            </a:r>
            <a:endParaRPr sz="4000" dirty="0">
              <a:solidFill>
                <a:srgbClr val="1C45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75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198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4000">
                <a:solidFill>
                  <a:srgbClr val="E75A9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4000">
                <a:latin typeface="Consolas"/>
                <a:ea typeface="Consolas"/>
                <a:cs typeface="Consolas"/>
                <a:sym typeface="Consolas"/>
              </a:rPr>
              <a:t> you like the color pink:</a:t>
            </a:r>
            <a:endParaRPr sz="400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4000">
                <a:latin typeface="Consolas"/>
                <a:ea typeface="Consolas"/>
                <a:cs typeface="Consolas"/>
                <a:sym typeface="Consolas"/>
              </a:rPr>
              <a:t>	Put your thumb up</a:t>
            </a:r>
            <a:endParaRPr sz="400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buNone/>
            </a:pPr>
            <a:endParaRPr sz="400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4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533333" y="3835467"/>
            <a:ext cx="113232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4000">
                <a:solidFill>
                  <a:srgbClr val="E75A94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4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4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en" sz="4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Put your thumb down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985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208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4000" dirty="0">
                <a:solidFill>
                  <a:srgbClr val="E75A9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4000" dirty="0">
                <a:latin typeface="Consolas"/>
                <a:ea typeface="Consolas"/>
                <a:cs typeface="Consolas"/>
                <a:sym typeface="Consolas"/>
              </a:rPr>
              <a:t> you like chocolate:</a:t>
            </a:r>
            <a:endParaRPr sz="40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40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4000" dirty="0" smtClean="0">
                <a:latin typeface="Consolas"/>
                <a:ea typeface="Consolas"/>
                <a:cs typeface="Consolas"/>
                <a:sym typeface="Consolas"/>
              </a:rPr>
              <a:t>Put your thumb up</a:t>
            </a:r>
            <a:endParaRPr sz="40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4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533333" y="3835467"/>
            <a:ext cx="113232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4000" dirty="0">
                <a:solidFill>
                  <a:srgbClr val="E75A94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40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40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" sz="40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4000" dirty="0" smtClean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Put your thumb down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15903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192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4000" dirty="0">
                <a:solidFill>
                  <a:srgbClr val="E75A9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4000" dirty="0">
                <a:latin typeface="Consolas"/>
                <a:ea typeface="Consolas"/>
                <a:cs typeface="Consolas"/>
                <a:sym typeface="Consolas"/>
              </a:rPr>
              <a:t> you were born in Michigan:</a:t>
            </a:r>
            <a:endParaRPr sz="40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40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4000" dirty="0" smtClean="0">
                <a:latin typeface="Consolas"/>
                <a:ea typeface="Consolas"/>
                <a:cs typeface="Consolas"/>
                <a:sym typeface="Consolas"/>
              </a:rPr>
              <a:t>Put your thumb up</a:t>
            </a:r>
            <a:endParaRPr sz="40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buNone/>
            </a:pPr>
            <a:endParaRPr sz="40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4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533333" y="3835467"/>
            <a:ext cx="113232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4000" dirty="0">
                <a:solidFill>
                  <a:srgbClr val="E75A94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40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40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" sz="40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4000" dirty="0" smtClean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Put your thumb down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8113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95267" y="934900"/>
            <a:ext cx="11360800" cy="16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3200" dirty="0">
                <a:solidFill>
                  <a:srgbClr val="E75A9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3200" dirty="0">
                <a:latin typeface="Consolas"/>
                <a:ea typeface="Consolas"/>
                <a:cs typeface="Consolas"/>
                <a:sym typeface="Consolas"/>
              </a:rPr>
              <a:t> you like dogs:</a:t>
            </a:r>
            <a:endParaRPr sz="32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3200" dirty="0" smtClean="0">
                <a:latin typeface="Consolas"/>
                <a:ea typeface="Consolas"/>
                <a:cs typeface="Consolas"/>
                <a:sym typeface="Consolas"/>
              </a:rPr>
              <a:t>Raise your right hand</a:t>
            </a:r>
            <a:endParaRPr sz="32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514067" y="2690633"/>
            <a:ext cx="113232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3200" dirty="0">
                <a:solidFill>
                  <a:srgbClr val="E75A94"/>
                </a:solidFill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3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you like cats:</a:t>
            </a:r>
            <a:endParaRPr sz="3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" sz="3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3200" dirty="0" smtClean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Raise your left hand</a:t>
            </a:r>
            <a:endParaRPr sz="3200" dirty="0"/>
          </a:p>
        </p:txBody>
      </p:sp>
      <p:sp>
        <p:nvSpPr>
          <p:cNvPr id="100" name="Shape 100"/>
          <p:cNvSpPr txBox="1"/>
          <p:nvPr/>
        </p:nvSpPr>
        <p:spPr>
          <a:xfrm>
            <a:off x="514067" y="4476500"/>
            <a:ext cx="113232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3200" dirty="0">
                <a:solidFill>
                  <a:srgbClr val="E75A94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3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3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" sz="3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3200" dirty="0" smtClean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Keep your hands down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31027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95267" y="934900"/>
            <a:ext cx="11360800" cy="162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3200" dirty="0">
                <a:solidFill>
                  <a:srgbClr val="E75A9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3200" dirty="0">
                <a:latin typeface="Consolas"/>
                <a:ea typeface="Consolas"/>
                <a:cs typeface="Consolas"/>
                <a:sym typeface="Consolas"/>
              </a:rPr>
              <a:t> you like to read:</a:t>
            </a:r>
            <a:endParaRPr sz="32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32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3200" dirty="0" smtClean="0">
                <a:latin typeface="Consolas"/>
                <a:ea typeface="Consolas"/>
                <a:cs typeface="Consolas"/>
                <a:sym typeface="Consolas"/>
              </a:rPr>
              <a:t>Raise your right hand</a:t>
            </a:r>
            <a:endParaRPr sz="32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32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514067" y="2690633"/>
            <a:ext cx="113232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3200" dirty="0">
                <a:solidFill>
                  <a:srgbClr val="E75A94"/>
                </a:solidFill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3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you like to watch </a:t>
            </a:r>
            <a:r>
              <a:rPr lang="en" sz="3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tv</a:t>
            </a:r>
            <a:r>
              <a:rPr lang="en" sz="3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3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" sz="3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3200" dirty="0" smtClean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Raise your left hand</a:t>
            </a:r>
            <a:endParaRPr sz="3200" dirty="0"/>
          </a:p>
        </p:txBody>
      </p:sp>
      <p:sp>
        <p:nvSpPr>
          <p:cNvPr id="114" name="Shape 114"/>
          <p:cNvSpPr txBox="1"/>
          <p:nvPr/>
        </p:nvSpPr>
        <p:spPr>
          <a:xfrm>
            <a:off x="514067" y="4476500"/>
            <a:ext cx="113232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3200" dirty="0">
                <a:solidFill>
                  <a:srgbClr val="E75A94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3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3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" sz="3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3200" dirty="0" smtClean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Keep your hands down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10591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solidFill>
                  <a:srgbClr val="E75A9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something is </a:t>
            </a:r>
            <a:r>
              <a:rPr lang="en" dirty="0">
                <a:solidFill>
                  <a:srgbClr val="E75A94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: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	Then do something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dirty="0">
                <a:solidFill>
                  <a:srgbClr val="E75A94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something is </a:t>
            </a:r>
            <a:r>
              <a:rPr lang="en" dirty="0">
                <a:solidFill>
                  <a:srgbClr val="E75A94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: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	Then do something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dirty="0">
                <a:solidFill>
                  <a:srgbClr val="E75A94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: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	Do something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170078" y="1811946"/>
            <a:ext cx="2840800" cy="274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1" name="Shape 121"/>
          <p:cNvSpPr txBox="1"/>
          <p:nvPr/>
        </p:nvSpPr>
        <p:spPr>
          <a:xfrm>
            <a:off x="5170078" y="298746"/>
            <a:ext cx="3017600" cy="17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000">
                <a:solidFill>
                  <a:srgbClr val="002060"/>
                </a:solidFill>
              </a:rPr>
              <a:t>Conditional statement</a:t>
            </a:r>
            <a:endParaRPr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61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761" y="164127"/>
            <a:ext cx="5343044" cy="16396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Source code</a:t>
            </a:r>
            <a:r>
              <a:rPr lang="en-US" dirty="0" smtClean="0"/>
              <a:t> </a:t>
            </a:r>
            <a:r>
              <a:rPr lang="en-US" dirty="0"/>
              <a:t>that </a:t>
            </a:r>
            <a:r>
              <a:rPr lang="en-US" dirty="0" smtClean="0"/>
              <a:t>programmers </a:t>
            </a:r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28800" y="5798635"/>
            <a:ext cx="2854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Source code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76850"/>
            <a:ext cx="8318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Helvetica Neue Light" charset="0"/>
                <a:ea typeface="Helvetica Neue Light" charset="0"/>
                <a:cs typeface="Helvetica Neue Light" charset="0"/>
              </a:rPr>
              <a:t>https://</a:t>
            </a:r>
            <a:r>
              <a:rPr lang="en-US" sz="11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medium.com</a:t>
            </a:r>
            <a:r>
              <a:rPr lang="en-US" sz="1100" dirty="0" smtClean="0">
                <a:latin typeface="Helvetica Neue Light" charset="0"/>
                <a:ea typeface="Helvetica Neue Light" charset="0"/>
                <a:cs typeface="Helvetica Neue Light" charset="0"/>
              </a:rPr>
              <a:t>/</a:t>
            </a:r>
            <a:r>
              <a:rPr lang="en-US" sz="11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basecs</a:t>
            </a:r>
            <a:r>
              <a:rPr lang="en-US" sz="1100" dirty="0" smtClean="0">
                <a:latin typeface="Helvetica Neue Light" charset="0"/>
                <a:ea typeface="Helvetica Neue Light" charset="0"/>
                <a:cs typeface="Helvetica Neue Light" charset="0"/>
              </a:rPr>
              <a:t>/a-deeper-inspection-into-compilation-and-interpretation-d98952ebc842</a:t>
            </a:r>
          </a:p>
          <a:p>
            <a:endParaRPr lang="en-US" sz="11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9834" y="2587083"/>
            <a:ext cx="2542478" cy="31446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018578" y="3218625"/>
            <a:ext cx="2064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0 1 1 0 1 0 1  </a:t>
            </a:r>
          </a:p>
          <a:p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1 0 1 1 0 0 1</a:t>
            </a:r>
          </a:p>
          <a:p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0 0 0 1 1 1 0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3715" y="5864073"/>
            <a:ext cx="2854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Helvetica Neue Light" charset="0"/>
                <a:ea typeface="Helvetica Neue Light" charset="0"/>
                <a:cs typeface="Helvetica Neue Light" charset="0"/>
              </a:rPr>
              <a:t>Machine </a:t>
            </a: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code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330283" y="3790975"/>
            <a:ext cx="1405054" cy="57244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27397" y="4563972"/>
            <a:ext cx="2828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030A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Translation</a:t>
            </a:r>
            <a:endParaRPr lang="en-US" sz="2400" dirty="0">
              <a:solidFill>
                <a:srgbClr val="7030A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569484" y="1936116"/>
            <a:ext cx="3575824" cy="3754244"/>
            <a:chOff x="1569484" y="1936116"/>
            <a:chExt cx="3575824" cy="3754244"/>
          </a:xfrm>
        </p:grpSpPr>
        <p:grpSp>
          <p:nvGrpSpPr>
            <p:cNvPr id="3" name="Group 2"/>
            <p:cNvGrpSpPr/>
            <p:nvPr/>
          </p:nvGrpSpPr>
          <p:grpSpPr>
            <a:xfrm>
              <a:off x="1569484" y="1936116"/>
              <a:ext cx="3152078" cy="3754244"/>
              <a:chOff x="-144966" y="1234943"/>
              <a:chExt cx="3152078" cy="375424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-144966" y="1234943"/>
                <a:ext cx="2542478" cy="31446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434" y="1387343"/>
                <a:ext cx="2542478" cy="31446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59834" y="1539743"/>
                <a:ext cx="2542478" cy="31446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12234" y="1692143"/>
                <a:ext cx="2542478" cy="31446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64634" y="1844543"/>
                <a:ext cx="2542478" cy="31446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179084" y="2997116"/>
              <a:ext cx="2966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If variable equals five:</a:t>
              </a:r>
            </a:p>
            <a:p>
              <a:r>
                <a:rPr lang="en-US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Then print(“Hello World”)</a:t>
              </a:r>
              <a:endParaRPr lang="en-US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30283" y="239864"/>
            <a:ext cx="70849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Machine </a:t>
            </a:r>
            <a:r>
              <a:rPr lang="en-US" sz="4000" b="1" dirty="0">
                <a:latin typeface="Helvetica Neue Light" charset="0"/>
                <a:ea typeface="Helvetica Neue Light" charset="0"/>
                <a:cs typeface="Helvetica Neue Light" charset="0"/>
              </a:rPr>
              <a:t>code </a:t>
            </a:r>
            <a:r>
              <a:rPr lang="en-US" sz="4000" dirty="0">
                <a:latin typeface="Helvetica Neue Light" charset="0"/>
                <a:ea typeface="Helvetica Neue Light" charset="0"/>
                <a:cs typeface="Helvetica Neue Light" charset="0"/>
              </a:rPr>
              <a:t>that a computer’s processor reads </a:t>
            </a:r>
          </a:p>
        </p:txBody>
      </p:sp>
    </p:spTree>
    <p:extLst>
      <p:ext uri="{BB962C8B-B14F-4D97-AF65-F5344CB8AC3E}">
        <p14:creationId xmlns:p14="http://schemas.microsoft.com/office/powerpoint/2010/main" val="32282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write </a:t>
            </a:r>
            <a:r>
              <a:rPr lang="en-US" b="1" dirty="0" smtClean="0"/>
              <a:t>algorithms</a:t>
            </a:r>
            <a:r>
              <a:rPr lang="en-US" dirty="0" smtClean="0"/>
              <a:t> with </a:t>
            </a:r>
            <a:r>
              <a:rPr lang="en-US" b="1" dirty="0"/>
              <a:t>s</a:t>
            </a:r>
            <a:r>
              <a:rPr lang="en-US" b="1" dirty="0" smtClean="0"/>
              <a:t>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algorithm is like a recipe</a:t>
            </a:r>
          </a:p>
          <a:p>
            <a:r>
              <a:rPr lang="en-US" dirty="0"/>
              <a:t>A</a:t>
            </a:r>
            <a:r>
              <a:rPr lang="en-US" dirty="0" smtClean="0"/>
              <a:t> process or set of instructions for the CPU to follow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50" y="2779877"/>
            <a:ext cx="5245100" cy="360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96390"/>
            <a:ext cx="3523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Helvetica Neue Light" charset="0"/>
                <a:ea typeface="Helvetica Neue Light" charset="0"/>
                <a:cs typeface="Helvetica Neue Light" charset="0"/>
              </a:rPr>
              <a:t>https://</a:t>
            </a:r>
            <a:r>
              <a:rPr lang="en-US" sz="11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www.webopedia.com</a:t>
            </a:r>
            <a:r>
              <a:rPr lang="en-US" sz="1100" dirty="0" smtClean="0">
                <a:latin typeface="Helvetica Neue Light" charset="0"/>
                <a:ea typeface="Helvetica Neue Light" charset="0"/>
                <a:cs typeface="Helvetica Neue Light" charset="0"/>
              </a:rPr>
              <a:t>/TERM/A/</a:t>
            </a:r>
            <a:r>
              <a:rPr lang="en-US" sz="11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algorithm.html</a:t>
            </a:r>
            <a:endParaRPr lang="en-US" sz="11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8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734" y="1608438"/>
            <a:ext cx="9173468" cy="44115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0" y="6596390"/>
            <a:ext cx="4928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Ozobot.com</a:t>
            </a:r>
            <a:endParaRPr lang="en-US" sz="11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96143"/>
            <a:ext cx="12192000" cy="763600"/>
          </a:xfrm>
        </p:spPr>
        <p:txBody>
          <a:bodyPr>
            <a:noAutofit/>
          </a:bodyPr>
          <a:lstStyle/>
          <a:p>
            <a:r>
              <a:rPr lang="en-US" sz="3600" dirty="0"/>
              <a:t>We write </a:t>
            </a:r>
            <a:r>
              <a:rPr lang="en-US" sz="3600" b="1" dirty="0"/>
              <a:t>algorithms</a:t>
            </a:r>
            <a:r>
              <a:rPr lang="en-US" sz="3600" dirty="0"/>
              <a:t> with </a:t>
            </a:r>
            <a:r>
              <a:rPr lang="en-US" sz="3600" b="1" dirty="0"/>
              <a:t>source </a:t>
            </a:r>
            <a:r>
              <a:rPr lang="en-US" sz="3600" b="1" dirty="0" smtClean="0"/>
              <a:t>code </a:t>
            </a:r>
            <a:r>
              <a:rPr lang="en-US" sz="3600" dirty="0" smtClean="0"/>
              <a:t>to control </a:t>
            </a:r>
            <a:r>
              <a:rPr lang="en-US" sz="3600" dirty="0" err="1" smtClean="0"/>
              <a:t>Ozobot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5188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6834D3-2E42-4259-AFF5-467DEF4CD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Use of Codes</a:t>
            </a:r>
          </a:p>
        </p:txBody>
      </p:sp>
      <p:pic>
        <p:nvPicPr>
          <p:cNvPr id="1026" name="Picture 2" descr="Image result for egyptian code">
            <a:extLst>
              <a:ext uri="{FF2B5EF4-FFF2-40B4-BE49-F238E27FC236}">
                <a16:creationId xmlns="" xmlns:a16="http://schemas.microsoft.com/office/drawing/2014/main" id="{E388BE43-F50F-4FBB-A781-B3915FC5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56507"/>
            <a:ext cx="4413332" cy="395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mitation game enigma">
            <a:extLst>
              <a:ext uri="{FF2B5EF4-FFF2-40B4-BE49-F238E27FC236}">
                <a16:creationId xmlns="" xmlns:a16="http://schemas.microsoft.com/office/drawing/2014/main" id="{9EA81C1D-6A00-4511-9E6A-6517E5516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410" y="2379182"/>
            <a:ext cx="5690455" cy="318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CBA3F75-4BFC-4CC4-8DE8-F9BD443B86CF}"/>
              </a:ext>
            </a:extLst>
          </p:cNvPr>
          <p:cNvSpPr txBox="1"/>
          <p:nvPr/>
        </p:nvSpPr>
        <p:spPr>
          <a:xfrm>
            <a:off x="9464842" y="5565837"/>
            <a:ext cx="222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Imitation Game</a:t>
            </a:r>
          </a:p>
        </p:txBody>
      </p:sp>
      <p:pic>
        <p:nvPicPr>
          <p:cNvPr id="1034" name="Picture 10" descr="Image result for morse code">
            <a:extLst>
              <a:ext uri="{FF2B5EF4-FFF2-40B4-BE49-F238E27FC236}">
                <a16:creationId xmlns="" xmlns:a16="http://schemas.microsoft.com/office/drawing/2014/main" id="{A12D3798-5B06-447B-ABB0-7EA7240CD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961" y="1796712"/>
            <a:ext cx="5933432" cy="395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2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sz="3200" dirty="0">
                <a:solidFill>
                  <a:srgbClr val="E75A9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3200" dirty="0">
                <a:latin typeface="Consolas"/>
                <a:ea typeface="Consolas"/>
                <a:cs typeface="Consolas"/>
                <a:sym typeface="Consolas"/>
              </a:rPr>
              <a:t> sensor </a:t>
            </a:r>
            <a:r>
              <a:rPr lang="en" sz="3200" dirty="0" smtClean="0">
                <a:latin typeface="Consolas"/>
                <a:ea typeface="Consolas"/>
                <a:cs typeface="Consolas"/>
                <a:sym typeface="Consolas"/>
              </a:rPr>
              <a:t>reads</a:t>
            </a:r>
            <a:r>
              <a:rPr lang="en-US" sz="3200" dirty="0" smtClean="0">
                <a:latin typeface="Consolas"/>
                <a:ea typeface="Consolas"/>
                <a:cs typeface="Consolas"/>
                <a:sym typeface="Consolas"/>
              </a:rPr>
              <a:t>								</a:t>
            </a:r>
            <a:r>
              <a:rPr lang="en" sz="3200" dirty="0" smtClean="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32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609585">
              <a:lnSpc>
                <a:spcPct val="150000"/>
              </a:lnSpc>
              <a:spcBef>
                <a:spcPts val="267"/>
              </a:spcBef>
              <a:buNone/>
            </a:pPr>
            <a:endParaRPr sz="32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609585">
              <a:lnSpc>
                <a:spcPct val="150000"/>
              </a:lnSpc>
              <a:spcBef>
                <a:spcPts val="267"/>
              </a:spcBef>
              <a:buNone/>
            </a:pPr>
            <a:r>
              <a:rPr lang="en" sz="3200" dirty="0">
                <a:latin typeface="Consolas"/>
                <a:ea typeface="Consolas"/>
                <a:cs typeface="Consolas"/>
                <a:sym typeface="Consolas"/>
              </a:rPr>
              <a:t>Spin around like a tornado</a:t>
            </a:r>
            <a:endParaRPr sz="32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50000"/>
              </a:lnSpc>
              <a:spcBef>
                <a:spcPts val="267"/>
              </a:spcBef>
              <a:buNone/>
            </a:pPr>
            <a:r>
              <a:rPr lang="en" sz="3200" dirty="0">
                <a:solidFill>
                  <a:srgbClr val="E75A94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3200" dirty="0">
              <a:solidFill>
                <a:srgbClr val="E75A9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609585">
              <a:lnSpc>
                <a:spcPct val="150000"/>
              </a:lnSpc>
              <a:spcBef>
                <a:spcPts val="267"/>
              </a:spcBef>
              <a:buNone/>
            </a:pPr>
            <a:r>
              <a:rPr lang="en" sz="3200" dirty="0">
                <a:latin typeface="Consolas"/>
                <a:ea typeface="Consolas"/>
                <a:cs typeface="Consolas"/>
                <a:sym typeface="Consolas"/>
              </a:rPr>
              <a:t>Continue moving forward on path</a:t>
            </a:r>
            <a:endParaRPr sz="3200" dirty="0">
              <a:solidFill>
                <a:srgbClr val="E75A9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50000"/>
              </a:lnSpc>
              <a:spcBef>
                <a:spcPts val="267"/>
              </a:spcBef>
              <a:spcAft>
                <a:spcPts val="267"/>
              </a:spcAft>
              <a:buClr>
                <a:schemeClr val="dk1"/>
              </a:buClr>
              <a:buSzPts val="1100"/>
              <a:buNone/>
            </a:pPr>
            <a:r>
              <a:rPr lang="en" sz="3200" dirty="0">
                <a:solidFill>
                  <a:srgbClr val="E75A9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3200" dirty="0">
              <a:solidFill>
                <a:srgbClr val="E75A9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284" y="1276285"/>
            <a:ext cx="6197600" cy="190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30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5081292"/>
          </a:xfrm>
        </p:spPr>
        <p:txBody>
          <a:bodyPr>
            <a:normAutofit/>
          </a:bodyPr>
          <a:lstStyle/>
          <a:p>
            <a:r>
              <a:rPr lang="en-US" dirty="0" smtClean="0"/>
              <a:t>Goal: Turn your </a:t>
            </a:r>
            <a:r>
              <a:rPr lang="en-US" dirty="0" err="1" smtClean="0"/>
              <a:t>Ozobot</a:t>
            </a:r>
            <a:r>
              <a:rPr lang="en-US" dirty="0" smtClean="0"/>
              <a:t> into a Time Machine with </a:t>
            </a:r>
            <a:r>
              <a:rPr lang="en-US" dirty="0" err="1" smtClean="0"/>
              <a:t>booleans</a:t>
            </a:r>
            <a:r>
              <a:rPr lang="en-US" dirty="0" smtClean="0"/>
              <a:t> and conditional statements!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source code to: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1. Move forward in time from present day to your bright future.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2. Help your future-selves avoid pitfalls along the way!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8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200"/>
              <a:t>Ozocodes</a:t>
            </a:r>
            <a:endParaRPr sz="3200"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667" y="-24915"/>
            <a:ext cx="10216331" cy="6907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678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0"/>
            <a:ext cx="5551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0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2898" y="0"/>
            <a:ext cx="7504770" cy="50031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03611" y="4919008"/>
            <a:ext cx="10080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400" dirty="0"/>
              <a:t>Visit </a:t>
            </a:r>
            <a:r>
              <a:rPr lang="en-US" sz="2400" u="sng" dirty="0">
                <a:hlinkClick r:id="rId3"/>
              </a:rPr>
              <a:t>https://girlswhocode.com/locations/</a:t>
            </a:r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For high schoolers with transportation to University of Michigan:</a:t>
            </a:r>
          </a:p>
          <a:p>
            <a:pPr algn="ctr"/>
            <a:r>
              <a:rPr lang="en-US" sz="2400" dirty="0" smtClean="0"/>
              <a:t>Email </a:t>
            </a:r>
            <a:r>
              <a:rPr lang="en-US" sz="2400" dirty="0" smtClean="0">
                <a:hlinkClick r:id="rId4"/>
              </a:rPr>
              <a:t>gwc.bioinfo-requests@umich.edu</a:t>
            </a:r>
            <a:r>
              <a:rPr lang="en-US" sz="2400" dirty="0" smtClean="0"/>
              <a:t> for information about our Application for 2018-2019 Girls Who Code Club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6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Decimal: base 10 number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268" y="1440377"/>
            <a:ext cx="10515600" cy="2016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2018 = 2(10</a:t>
            </a:r>
            <a:r>
              <a:rPr lang="en-US" baseline="30000" dirty="0" smtClean="0"/>
              <a:t>3</a:t>
            </a:r>
            <a:r>
              <a:rPr lang="en-US" dirty="0" smtClean="0"/>
              <a:t>) + 0(10</a:t>
            </a:r>
            <a:r>
              <a:rPr lang="en-US" baseline="30000" dirty="0" smtClean="0"/>
              <a:t>2</a:t>
            </a:r>
            <a:r>
              <a:rPr lang="en-US" dirty="0" smtClean="0"/>
              <a:t>) + 1(10</a:t>
            </a:r>
            <a:r>
              <a:rPr lang="en-US" baseline="30000" dirty="0" smtClean="0"/>
              <a:t>1</a:t>
            </a:r>
            <a:r>
              <a:rPr lang="en-US" dirty="0" smtClean="0"/>
              <a:t>) + 8(10</a:t>
            </a:r>
            <a:r>
              <a:rPr lang="en-US" baseline="30000" dirty="0" smtClean="0"/>
              <a:t>0</a:t>
            </a:r>
            <a:r>
              <a:rPr lang="en-US" dirty="0" smtClean="0"/>
              <a:t>)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= 2(1000) + 0(100) + 1(10) + 8(1)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= 2000 + 0 + 10 + 8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= 2018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2069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 smtClean="0"/>
              <a:t>Binary: base 2 </a:t>
            </a:r>
            <a:r>
              <a:rPr lang="en-US" smtClean="0"/>
              <a:t>number system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9268" y="4496018"/>
            <a:ext cx="1171346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dirty="0" smtClean="0">
                <a:solidFill>
                  <a:srgbClr val="333333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11111100010 	= 1(2</a:t>
            </a:r>
            <a:r>
              <a:rPr lang="cs-CZ" sz="2800" baseline="30000" dirty="0" smtClean="0">
                <a:solidFill>
                  <a:srgbClr val="333333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10</a:t>
            </a:r>
            <a:r>
              <a:rPr lang="cs-CZ" sz="2800" dirty="0" smtClean="0">
                <a:solidFill>
                  <a:srgbClr val="333333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 + 1(2</a:t>
            </a:r>
            <a:r>
              <a:rPr lang="cs-CZ" sz="2800" baseline="30000" dirty="0" smtClean="0">
                <a:solidFill>
                  <a:srgbClr val="333333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9</a:t>
            </a:r>
            <a:r>
              <a:rPr lang="cs-CZ" sz="2800" dirty="0" smtClean="0">
                <a:solidFill>
                  <a:srgbClr val="333333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 + 1(2</a:t>
            </a:r>
            <a:r>
              <a:rPr lang="cs-CZ" sz="2800" baseline="30000" dirty="0" smtClean="0">
                <a:solidFill>
                  <a:srgbClr val="333333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8</a:t>
            </a:r>
            <a:r>
              <a:rPr lang="cs-CZ" sz="2800" dirty="0" smtClean="0">
                <a:solidFill>
                  <a:srgbClr val="333333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 + 1(2</a:t>
            </a:r>
            <a:r>
              <a:rPr lang="cs-CZ" sz="2800" baseline="30000" dirty="0">
                <a:solidFill>
                  <a:srgbClr val="333333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7</a:t>
            </a:r>
            <a:r>
              <a:rPr lang="cs-CZ" sz="2800" dirty="0" smtClean="0">
                <a:solidFill>
                  <a:srgbClr val="333333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  +</a:t>
            </a:r>
            <a:r>
              <a:rPr lang="cs-CZ" sz="2800" dirty="0">
                <a:solidFill>
                  <a:srgbClr val="333333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cs-CZ" sz="2800" dirty="0" smtClean="0">
                <a:solidFill>
                  <a:srgbClr val="333333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1(2</a:t>
            </a:r>
            <a:r>
              <a:rPr lang="cs-CZ" sz="2800" baseline="30000" dirty="0" smtClean="0">
                <a:solidFill>
                  <a:srgbClr val="333333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6</a:t>
            </a:r>
            <a:r>
              <a:rPr lang="cs-CZ" sz="2800" dirty="0" smtClean="0">
                <a:solidFill>
                  <a:srgbClr val="333333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  +</a:t>
            </a:r>
          </a:p>
          <a:p>
            <a:r>
              <a:rPr lang="cs-CZ" sz="2800" dirty="0" smtClean="0">
                <a:solidFill>
                  <a:srgbClr val="333333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			   1(2</a:t>
            </a:r>
            <a:r>
              <a:rPr lang="cs-CZ" sz="2800" baseline="30000" dirty="0">
                <a:solidFill>
                  <a:srgbClr val="333333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5</a:t>
            </a:r>
            <a:r>
              <a:rPr lang="cs-CZ" sz="2800" dirty="0" smtClean="0">
                <a:solidFill>
                  <a:srgbClr val="333333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 + </a:t>
            </a:r>
            <a:r>
              <a:rPr lang="cs-CZ" sz="2800" u="none" strike="noStrike" dirty="0" smtClean="0">
                <a:solidFill>
                  <a:srgbClr val="333333"/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rPr>
              <a:t>0(2</a:t>
            </a:r>
            <a:r>
              <a:rPr lang="cs-CZ" sz="2800" baseline="30000" dirty="0">
                <a:solidFill>
                  <a:srgbClr val="333333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4</a:t>
            </a:r>
            <a:r>
              <a:rPr lang="cs-CZ" sz="2800" u="none" strike="noStrike" dirty="0" smtClean="0">
                <a:solidFill>
                  <a:srgbClr val="333333"/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rPr>
              <a:t>) + 0(2</a:t>
            </a:r>
            <a:r>
              <a:rPr lang="cs-CZ" sz="2800" u="none" strike="noStrike" baseline="30000" dirty="0" smtClean="0">
                <a:solidFill>
                  <a:srgbClr val="333333"/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rPr>
              <a:t>3</a:t>
            </a:r>
            <a:r>
              <a:rPr lang="cs-CZ" sz="2800" u="none" strike="noStrike" dirty="0" smtClean="0">
                <a:solidFill>
                  <a:srgbClr val="333333"/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rPr>
              <a:t>) + 0(</a:t>
            </a:r>
            <a:r>
              <a:rPr lang="cs-CZ" sz="2800" baseline="30000" dirty="0">
                <a:solidFill>
                  <a:srgbClr val="333333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2</a:t>
            </a:r>
            <a:r>
              <a:rPr lang="cs-CZ" sz="2800" u="none" strike="noStrike" dirty="0" smtClean="0">
                <a:solidFill>
                  <a:srgbClr val="333333"/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rPr>
              <a:t>) + 1(2</a:t>
            </a:r>
            <a:r>
              <a:rPr lang="cs-CZ" sz="2800" u="none" strike="noStrike" baseline="30000" dirty="0" smtClean="0">
                <a:solidFill>
                  <a:srgbClr val="333333"/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rPr>
              <a:t>1</a:t>
            </a:r>
            <a:r>
              <a:rPr lang="cs-CZ" sz="2800" u="none" strike="noStrike" dirty="0" smtClean="0">
                <a:solidFill>
                  <a:srgbClr val="333333"/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rPr>
              <a:t>) + 0(2</a:t>
            </a:r>
            <a:r>
              <a:rPr lang="cs-CZ" sz="2800" u="none" strike="noStrike" baseline="30000" dirty="0" smtClean="0">
                <a:solidFill>
                  <a:srgbClr val="333333"/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rPr>
              <a:t>0</a:t>
            </a:r>
            <a:r>
              <a:rPr lang="cs-CZ" sz="2800" u="none" strike="noStrike" dirty="0" smtClean="0">
                <a:solidFill>
                  <a:srgbClr val="333333"/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rPr>
              <a:t>) </a:t>
            </a:r>
          </a:p>
          <a:p>
            <a:r>
              <a:rPr lang="cs-CZ" sz="2800" dirty="0" smtClean="0">
                <a:solidFill>
                  <a:srgbClr val="333333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		     	= 1024 + 512 + 256 + 128 + 64 + 32 + 0 + 0 + 0 + 2 +0</a:t>
            </a:r>
          </a:p>
          <a:p>
            <a:r>
              <a:rPr lang="cs-CZ" sz="2800" u="none" strike="noStrike" dirty="0" smtClean="0">
                <a:solidFill>
                  <a:srgbClr val="333333"/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rPr>
              <a:t>			= 2018</a:t>
            </a:r>
            <a:endParaRPr lang="cs-CZ" sz="2800" u="none" strike="noStrike" dirty="0">
              <a:solidFill>
                <a:srgbClr val="333333"/>
              </a:solidFill>
              <a:effectLst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7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40607" y="2905970"/>
            <a:ext cx="2117174" cy="685800"/>
            <a:chOff x="838200" y="2353796"/>
            <a:chExt cx="3040760" cy="984968"/>
          </a:xfrm>
        </p:grpSpPr>
        <p:sp>
          <p:nvSpPr>
            <p:cNvPr id="5" name="Rectangle 4"/>
            <p:cNvSpPr>
              <a:spLocks noChangeAspect="1"/>
            </p:cNvSpPr>
            <p:nvPr/>
          </p:nvSpPr>
          <p:spPr>
            <a:xfrm>
              <a:off x="838200" y="2353796"/>
              <a:ext cx="984968" cy="984968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45054" y="2437232"/>
              <a:ext cx="4122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0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1878969" y="2353796"/>
              <a:ext cx="984969" cy="984968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11575" y="2437232"/>
              <a:ext cx="592148" cy="83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>
              <a:off x="2893990" y="2353796"/>
              <a:ext cx="984970" cy="984968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26598" y="2437234"/>
              <a:ext cx="592148" cy="83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39752" y="324568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Binary Notation</a:t>
            </a:r>
            <a:endParaRPr lang="en-US" sz="4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25850" y="179181"/>
            <a:ext cx="3966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Decimal Notation</a:t>
            </a:r>
            <a:endParaRPr lang="en-US" sz="4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5559651" y="324568"/>
            <a:ext cx="1405054" cy="57244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756765" y="944768"/>
            <a:ext cx="2828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030A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Translation</a:t>
            </a:r>
            <a:endParaRPr lang="en-US" sz="2400" dirty="0">
              <a:solidFill>
                <a:srgbClr val="7030A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16" name="Straight Connector 15"/>
          <p:cNvCxnSpPr>
            <a:stCxn id="5" idx="2"/>
          </p:cNvCxnSpPr>
          <p:nvPr/>
        </p:nvCxnSpPr>
        <p:spPr>
          <a:xfrm flipH="1">
            <a:off x="705745" y="3591770"/>
            <a:ext cx="677761" cy="10694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4658937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Place 2 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18" name="Straight Connector 17"/>
          <p:cNvCxnSpPr>
            <a:stCxn id="7" idx="2"/>
          </p:cNvCxnSpPr>
          <p:nvPr/>
        </p:nvCxnSpPr>
        <p:spPr>
          <a:xfrm flipH="1">
            <a:off x="1927214" y="3591770"/>
            <a:ext cx="180944" cy="18735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05939" y="5401665"/>
            <a:ext cx="1499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Place 1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22" name="Straight Connector 21"/>
          <p:cNvCxnSpPr>
            <a:stCxn id="9" idx="2"/>
          </p:cNvCxnSpPr>
          <p:nvPr/>
        </p:nvCxnSpPr>
        <p:spPr>
          <a:xfrm>
            <a:off x="2814881" y="3591770"/>
            <a:ext cx="678386" cy="1888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60790" y="5480451"/>
            <a:ext cx="1499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Place 0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57569" y="2179234"/>
            <a:ext cx="47078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Value in Place 2 x 2</a:t>
            </a:r>
            <a:r>
              <a:rPr lang="en-US" sz="3200" baseline="30000" dirty="0" smtClean="0">
                <a:latin typeface="Helvetica Neue Light" charset="0"/>
                <a:ea typeface="Helvetica Neue Light" charset="0"/>
                <a:cs typeface="Helvetica Neue Light" charset="0"/>
              </a:rPr>
              <a:t>2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+</a:t>
            </a:r>
          </a:p>
          <a:p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</a:rPr>
              <a:t>Value in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Place 1 </a:t>
            </a: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</a:rPr>
              <a:t>x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2</a:t>
            </a:r>
            <a:r>
              <a:rPr lang="en-US" sz="3200" baseline="30000" dirty="0" smtClean="0">
                <a:latin typeface="Helvetica Neue Light" charset="0"/>
                <a:ea typeface="Helvetica Neue Light" charset="0"/>
                <a:cs typeface="Helvetica Neue Light" charset="0"/>
              </a:rPr>
              <a:t>1 </a:t>
            </a: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</a:rPr>
              <a:t>+</a:t>
            </a:r>
          </a:p>
          <a:p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Value </a:t>
            </a: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</a:rPr>
              <a:t>in Place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0 </a:t>
            </a: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</a:rPr>
              <a:t>x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2</a:t>
            </a:r>
            <a:r>
              <a:rPr lang="en-US" sz="3200" baseline="30000" dirty="0" smtClean="0">
                <a:latin typeface="Helvetica Neue Light" charset="0"/>
                <a:ea typeface="Helvetica Neue Light" charset="0"/>
                <a:cs typeface="Helvetica Neue Light" charset="0"/>
              </a:rPr>
              <a:t>0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465226" y="2664095"/>
            <a:ext cx="690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Helvetica Neue Light" charset="0"/>
                <a:ea typeface="Helvetica Neue Light" charset="0"/>
                <a:cs typeface="Helvetica Neue Light" charset="0"/>
              </a:rPr>
              <a:t>3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4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6474" y="2587859"/>
            <a:ext cx="2117174" cy="685800"/>
            <a:chOff x="838200" y="2353796"/>
            <a:chExt cx="3040760" cy="984968"/>
          </a:xfrm>
        </p:grpSpPr>
        <p:sp>
          <p:nvSpPr>
            <p:cNvPr id="4" name="Rectangle 3"/>
            <p:cNvSpPr>
              <a:spLocks noChangeAspect="1"/>
            </p:cNvSpPr>
            <p:nvPr/>
          </p:nvSpPr>
          <p:spPr>
            <a:xfrm>
              <a:off x="838200" y="2353796"/>
              <a:ext cx="984968" cy="984968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45054" y="2437232"/>
              <a:ext cx="4122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0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1878969" y="2353796"/>
              <a:ext cx="984969" cy="984968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11575" y="2437232"/>
              <a:ext cx="4122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0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" name="Rectangle 7"/>
            <p:cNvSpPr>
              <a:spLocks noChangeAspect="1"/>
            </p:cNvSpPr>
            <p:nvPr/>
          </p:nvSpPr>
          <p:spPr>
            <a:xfrm>
              <a:off x="2893990" y="2353796"/>
              <a:ext cx="984970" cy="984968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26598" y="2437234"/>
              <a:ext cx="592148" cy="83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80916" y="297674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Binary Notation</a:t>
            </a:r>
            <a:endParaRPr lang="en-US" sz="4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9773" y="297674"/>
            <a:ext cx="3966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Decimal Notation</a:t>
            </a:r>
            <a:endParaRPr lang="en-US" sz="4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98343" y="1513745"/>
            <a:ext cx="287065" cy="407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0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804923" y="1538006"/>
            <a:ext cx="2117174" cy="685800"/>
            <a:chOff x="838200" y="2353796"/>
            <a:chExt cx="3040760" cy="984968"/>
          </a:xfrm>
        </p:grpSpPr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838200" y="2353796"/>
              <a:ext cx="984968" cy="984968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5054" y="2437232"/>
              <a:ext cx="4122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0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8" name="Rectangle 17"/>
            <p:cNvSpPr>
              <a:spLocks noChangeAspect="1"/>
            </p:cNvSpPr>
            <p:nvPr/>
          </p:nvSpPr>
          <p:spPr>
            <a:xfrm>
              <a:off x="1878969" y="2353796"/>
              <a:ext cx="984969" cy="984968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11575" y="2437232"/>
              <a:ext cx="4122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0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2893990" y="2353796"/>
              <a:ext cx="984970" cy="984968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26598" y="2437234"/>
              <a:ext cx="4122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0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9215482" y="264595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1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776474" y="3637712"/>
            <a:ext cx="2117174" cy="685800"/>
            <a:chOff x="838200" y="2353796"/>
            <a:chExt cx="3040760" cy="984968"/>
          </a:xfrm>
        </p:grpSpPr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838200" y="2353796"/>
              <a:ext cx="984968" cy="984968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45054" y="2437232"/>
              <a:ext cx="4122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0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Rectangle 25"/>
            <p:cNvSpPr>
              <a:spLocks noChangeAspect="1"/>
            </p:cNvSpPr>
            <p:nvPr/>
          </p:nvSpPr>
          <p:spPr>
            <a:xfrm>
              <a:off x="1878969" y="2353796"/>
              <a:ext cx="984969" cy="984968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11575" y="2437232"/>
              <a:ext cx="592148" cy="83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2893990" y="2353796"/>
              <a:ext cx="984970" cy="984968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26598" y="2437234"/>
              <a:ext cx="592148" cy="83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0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215482" y="360274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2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776474" y="4704715"/>
            <a:ext cx="2117174" cy="685800"/>
            <a:chOff x="838200" y="2353796"/>
            <a:chExt cx="3040760" cy="984968"/>
          </a:xfrm>
        </p:grpSpPr>
        <p:sp>
          <p:nvSpPr>
            <p:cNvPr id="32" name="Rectangle 31"/>
            <p:cNvSpPr>
              <a:spLocks noChangeAspect="1"/>
            </p:cNvSpPr>
            <p:nvPr/>
          </p:nvSpPr>
          <p:spPr>
            <a:xfrm>
              <a:off x="838200" y="2353796"/>
              <a:ext cx="984968" cy="984968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45054" y="2437232"/>
              <a:ext cx="4122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0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1878969" y="2353796"/>
              <a:ext cx="984969" cy="984968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111575" y="2437232"/>
              <a:ext cx="592148" cy="83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6" name="Rectangle 35"/>
            <p:cNvSpPr>
              <a:spLocks noChangeAspect="1"/>
            </p:cNvSpPr>
            <p:nvPr/>
          </p:nvSpPr>
          <p:spPr>
            <a:xfrm>
              <a:off x="2893990" y="2353796"/>
              <a:ext cx="984970" cy="984968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126598" y="2437234"/>
              <a:ext cx="592148" cy="83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9215482" y="467400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3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748025" y="5755434"/>
            <a:ext cx="2117174" cy="685800"/>
            <a:chOff x="838200" y="2353796"/>
            <a:chExt cx="3040760" cy="984968"/>
          </a:xfrm>
        </p:grpSpPr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838200" y="2353796"/>
              <a:ext cx="984968" cy="984968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45054" y="2437232"/>
              <a:ext cx="4122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0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0" name="Rectangle 49"/>
            <p:cNvSpPr>
              <a:spLocks noChangeAspect="1"/>
            </p:cNvSpPr>
            <p:nvPr/>
          </p:nvSpPr>
          <p:spPr>
            <a:xfrm>
              <a:off x="1878969" y="2353796"/>
              <a:ext cx="984969" cy="984968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111575" y="2437232"/>
              <a:ext cx="592148" cy="83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2893990" y="2353796"/>
              <a:ext cx="984970" cy="984968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126598" y="2437234"/>
              <a:ext cx="592148" cy="83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215482" y="583454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4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5603968" y="443061"/>
            <a:ext cx="1405054" cy="57244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801082" y="1063261"/>
            <a:ext cx="2828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030A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Translation</a:t>
            </a:r>
            <a:endParaRPr lang="en-US" sz="2400" dirty="0">
              <a:solidFill>
                <a:srgbClr val="7030A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9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8" grpId="0"/>
      <p:bldP spid="5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byte?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838200" y="2353796"/>
            <a:ext cx="11004177" cy="1375522"/>
            <a:chOff x="838200" y="2151529"/>
            <a:chExt cx="13196048" cy="1649506"/>
          </a:xfrm>
        </p:grpSpPr>
        <p:sp>
          <p:nvSpPr>
            <p:cNvPr id="3" name="Rectangle 2"/>
            <p:cNvSpPr/>
            <p:nvPr/>
          </p:nvSpPr>
          <p:spPr>
            <a:xfrm>
              <a:off x="838200" y="2151529"/>
              <a:ext cx="1649506" cy="1649506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456807" y="2683894"/>
              <a:ext cx="494415" cy="701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487706" y="2151529"/>
              <a:ext cx="1649506" cy="1649506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06313" y="2683894"/>
              <a:ext cx="494415" cy="701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0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137212" y="2151529"/>
              <a:ext cx="1649506" cy="1649506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55819" y="2683894"/>
              <a:ext cx="494415" cy="701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786718" y="2151529"/>
              <a:ext cx="1649506" cy="1649506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05325" y="2683894"/>
              <a:ext cx="494415" cy="701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36224" y="2151529"/>
              <a:ext cx="1649506" cy="1649506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54831" y="2683894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0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085730" y="2151529"/>
              <a:ext cx="1649506" cy="1649506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704337" y="2683894"/>
              <a:ext cx="494415" cy="701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35236" y="2151529"/>
              <a:ext cx="1649506" cy="1649506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353843" y="2683894"/>
              <a:ext cx="494415" cy="701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2384742" y="2151529"/>
              <a:ext cx="1649506" cy="1649506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003349" y="2683894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0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20" name="Left Brace 19"/>
          <p:cNvSpPr/>
          <p:nvPr/>
        </p:nvSpPr>
        <p:spPr>
          <a:xfrm rot="16200000">
            <a:off x="5871710" y="-1098284"/>
            <a:ext cx="914400" cy="1098142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231216" y="4824700"/>
            <a:ext cx="6218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8 bits = 1 byte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bit?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38200" y="2151529"/>
            <a:ext cx="1371600" cy="1371600"/>
            <a:chOff x="838200" y="2151529"/>
            <a:chExt cx="1649506" cy="1649506"/>
          </a:xfrm>
        </p:grpSpPr>
        <p:sp>
          <p:nvSpPr>
            <p:cNvPr id="5" name="Rectangle 4"/>
            <p:cNvSpPr/>
            <p:nvPr/>
          </p:nvSpPr>
          <p:spPr>
            <a:xfrm>
              <a:off x="838200" y="2151529"/>
              <a:ext cx="1649506" cy="1649506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56807" y="2598656"/>
              <a:ext cx="495828" cy="703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38200" y="4598893"/>
            <a:ext cx="1371600" cy="1371600"/>
            <a:chOff x="838200" y="2151529"/>
            <a:chExt cx="1649506" cy="1649506"/>
          </a:xfrm>
        </p:grpSpPr>
        <p:sp>
          <p:nvSpPr>
            <p:cNvPr id="9" name="Rectangle 8"/>
            <p:cNvSpPr/>
            <p:nvPr/>
          </p:nvSpPr>
          <p:spPr>
            <a:xfrm>
              <a:off x="838200" y="2151529"/>
              <a:ext cx="1649506" cy="1649506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5245" y="2683894"/>
              <a:ext cx="495828" cy="703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0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81" y="1832441"/>
            <a:ext cx="3790838" cy="47064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CA2D24-1CB2-414D-B083-C5020B522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0191"/>
            <a:ext cx="12192000" cy="113735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What types of code </a:t>
            </a:r>
            <a:r>
              <a:rPr lang="en-US" sz="5400" dirty="0" smtClean="0"/>
              <a:t>do computers use?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985074"/>
            <a:ext cx="8077200" cy="4191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7973" y="6493790"/>
            <a:ext cx="570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https://</a:t>
            </a:r>
            <a:r>
              <a:rPr lang="en-US" sz="1100" dirty="0" err="1">
                <a:latin typeface="Helvetica Neue" charset="0"/>
                <a:ea typeface="Helvetica Neue" charset="0"/>
                <a:cs typeface="Helvetica Neue" charset="0"/>
              </a:rPr>
              <a:t>commons.wikimedia.org</a:t>
            </a:r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/wiki/</a:t>
            </a:r>
            <a:r>
              <a:rPr lang="en-US" sz="1100" dirty="0" err="1">
                <a:latin typeface="Helvetica Neue" charset="0"/>
                <a:ea typeface="Helvetica Neue" charset="0"/>
                <a:cs typeface="Helvetica Neue" charset="0"/>
              </a:rPr>
              <a:t>File:Evolution_of_computers.png</a:t>
            </a:r>
            <a:endParaRPr lang="en-US" sz="11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byte?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18445" y="1529957"/>
            <a:ext cx="8974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One byte can store one typed character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550931" y="2525511"/>
            <a:ext cx="77096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Var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= “a”</a:t>
            </a:r>
          </a:p>
          <a:p>
            <a:pPr algn="ctr"/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The variable </a:t>
            </a:r>
            <a:r>
              <a:rPr lang="en-US" sz="2800" b="1" dirty="0" err="1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Var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uses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1 byte of storage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50931" y="4819505"/>
            <a:ext cx="77096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Var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= “Wolverine”</a:t>
            </a:r>
          </a:p>
          <a:p>
            <a:pPr algn="ctr"/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How many bytes does </a:t>
            </a:r>
            <a:r>
              <a:rPr lang="en-US" sz="2800" b="1" dirty="0" err="1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Var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use now? 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1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589" y="196010"/>
            <a:ext cx="2955411" cy="2955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Memory storage measurement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96" y="1180166"/>
            <a:ext cx="4468906" cy="4351338"/>
          </a:xfrm>
        </p:spPr>
        <p:txBody>
          <a:bodyPr/>
          <a:lstStyle/>
          <a:p>
            <a:r>
              <a:rPr lang="en-US" dirty="0" smtClean="0"/>
              <a:t>1 bit</a:t>
            </a:r>
          </a:p>
          <a:p>
            <a:r>
              <a:rPr lang="en-US" dirty="0" smtClean="0"/>
              <a:t>1 byte = 8 bits</a:t>
            </a:r>
          </a:p>
          <a:p>
            <a:r>
              <a:rPr lang="en-US" dirty="0" smtClean="0"/>
              <a:t>1 kilobyte = 1024 bytes</a:t>
            </a:r>
          </a:p>
          <a:p>
            <a:r>
              <a:rPr lang="en-US" dirty="0" smtClean="0"/>
              <a:t>1 megabyte = 1024 KB</a:t>
            </a:r>
          </a:p>
          <a:p>
            <a:r>
              <a:rPr lang="en-US" dirty="0" smtClean="0"/>
              <a:t>1 gigabyte = 1024 MB</a:t>
            </a:r>
          </a:p>
          <a:p>
            <a:r>
              <a:rPr lang="en-US" dirty="0" smtClean="0"/>
              <a:t>1 terabyte = 1024 GB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946" y="1180166"/>
            <a:ext cx="3483076" cy="3545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707" y="3161266"/>
            <a:ext cx="2865764" cy="357864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1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Source </a:t>
            </a:r>
            <a:r>
              <a:rPr lang="en-US" b="1" dirty="0"/>
              <a:t>code</a:t>
            </a:r>
            <a:r>
              <a:rPr lang="en-US" dirty="0"/>
              <a:t> </a:t>
            </a:r>
            <a:r>
              <a:rPr lang="en-US" dirty="0" smtClean="0"/>
              <a:t>is written using a human-readable programming language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77208" y="2129883"/>
            <a:ext cx="2542478" cy="314464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9608" y="2282283"/>
            <a:ext cx="2542478" cy="314464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82008" y="2434683"/>
            <a:ext cx="2542478" cy="314464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408" y="2587083"/>
            <a:ext cx="2542478" cy="314464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39248" y="2021846"/>
            <a:ext cx="49427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Python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C++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Java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HTML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Perl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Ruby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Scratch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Ozoblockly</a:t>
            </a:r>
            <a:endParaRPr lang="en-US" sz="2800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808" y="2739483"/>
            <a:ext cx="2542478" cy="314464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 smtClean="0"/>
              <a:t>Just like English can be translated to Spanish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0043" y="3077314"/>
            <a:ext cx="4423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Hi! How are you?</a:t>
            </a:r>
            <a:endParaRPr lang="en-US" sz="4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5338119" y="3212757"/>
            <a:ext cx="1405054" cy="57244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35233" y="3985754"/>
            <a:ext cx="2828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030A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Translation</a:t>
            </a:r>
            <a:endParaRPr lang="en-US" sz="2400" dirty="0">
              <a:solidFill>
                <a:srgbClr val="7030A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7530" y="3077314"/>
            <a:ext cx="5044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Hola</a:t>
            </a: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! </a:t>
            </a:r>
            <a:r>
              <a:rPr lang="en-US" sz="4000" dirty="0">
                <a:latin typeface="Helvetica Neue Light" charset="0"/>
                <a:ea typeface="Helvetica Neue Light" charset="0"/>
                <a:cs typeface="Helvetica Neue Light" charset="0"/>
              </a:rPr>
              <a:t>¿</a:t>
            </a: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Como </a:t>
            </a:r>
            <a:r>
              <a:rPr lang="en-US" sz="40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estás</a:t>
            </a: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?</a:t>
            </a:r>
            <a:endParaRPr lang="en-US" sz="4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1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786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mr-IN" dirty="0" smtClean="0"/>
              <a:t>…</a:t>
            </a:r>
            <a:r>
              <a:rPr lang="en-US" b="1" dirty="0" smtClean="0"/>
              <a:t>Source code</a:t>
            </a:r>
            <a:r>
              <a:rPr lang="en-US" dirty="0" smtClean="0"/>
              <a:t> is translated to </a:t>
            </a:r>
            <a:r>
              <a:rPr lang="en-US" b="1" dirty="0" smtClean="0"/>
              <a:t>machine code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00" y="5798635"/>
            <a:ext cx="2854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Source code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76850"/>
            <a:ext cx="8318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Helvetica Neue Light" charset="0"/>
                <a:ea typeface="Helvetica Neue Light" charset="0"/>
                <a:cs typeface="Helvetica Neue Light" charset="0"/>
              </a:rPr>
              <a:t>https://</a:t>
            </a:r>
            <a:r>
              <a:rPr lang="en-US" sz="11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medium.com</a:t>
            </a:r>
            <a:r>
              <a:rPr lang="en-US" sz="1100" dirty="0" smtClean="0">
                <a:latin typeface="Helvetica Neue Light" charset="0"/>
                <a:ea typeface="Helvetica Neue Light" charset="0"/>
                <a:cs typeface="Helvetica Neue Light" charset="0"/>
              </a:rPr>
              <a:t>/</a:t>
            </a:r>
            <a:r>
              <a:rPr lang="en-US" sz="11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basecs</a:t>
            </a:r>
            <a:r>
              <a:rPr lang="en-US" sz="1100" dirty="0" smtClean="0">
                <a:latin typeface="Helvetica Neue Light" charset="0"/>
                <a:ea typeface="Helvetica Neue Light" charset="0"/>
                <a:cs typeface="Helvetica Neue Light" charset="0"/>
              </a:rPr>
              <a:t>/a-deeper-inspection-into-compilation-and-interpretation-d98952ebc842</a:t>
            </a:r>
          </a:p>
          <a:p>
            <a:endParaRPr lang="en-US" sz="11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9834" y="2587083"/>
            <a:ext cx="2542478" cy="31446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018578" y="3218625"/>
            <a:ext cx="2064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0 1 1 0 1 0 1  </a:t>
            </a:r>
          </a:p>
          <a:p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1 0 1 1 0 0 1</a:t>
            </a:r>
          </a:p>
          <a:p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0 0 0 1 1 1 0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3715" y="5864073"/>
            <a:ext cx="2854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Helvetica Neue Light" charset="0"/>
                <a:ea typeface="Helvetica Neue Light" charset="0"/>
                <a:cs typeface="Helvetica Neue Light" charset="0"/>
              </a:rPr>
              <a:t>Machine </a:t>
            </a: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code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330283" y="3790975"/>
            <a:ext cx="1405054" cy="57244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27397" y="4563972"/>
            <a:ext cx="2828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030A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Translation</a:t>
            </a:r>
            <a:endParaRPr lang="en-US" sz="2400" dirty="0">
              <a:solidFill>
                <a:srgbClr val="7030A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569484" y="1936116"/>
            <a:ext cx="3575824" cy="3754244"/>
            <a:chOff x="1569484" y="1936116"/>
            <a:chExt cx="3575824" cy="3754244"/>
          </a:xfrm>
        </p:grpSpPr>
        <p:grpSp>
          <p:nvGrpSpPr>
            <p:cNvPr id="3" name="Group 2"/>
            <p:cNvGrpSpPr/>
            <p:nvPr/>
          </p:nvGrpSpPr>
          <p:grpSpPr>
            <a:xfrm>
              <a:off x="1569484" y="1936116"/>
              <a:ext cx="3152078" cy="3754244"/>
              <a:chOff x="-144966" y="1234943"/>
              <a:chExt cx="3152078" cy="375424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-144966" y="1234943"/>
                <a:ext cx="2542478" cy="31446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434" y="1387343"/>
                <a:ext cx="2542478" cy="31446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59834" y="1539743"/>
                <a:ext cx="2542478" cy="31446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12234" y="1692143"/>
                <a:ext cx="2542478" cy="31446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64634" y="1844543"/>
                <a:ext cx="2542478" cy="31446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179084" y="2997116"/>
              <a:ext cx="2966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If variable equals five:</a:t>
              </a:r>
            </a:p>
            <a:p>
              <a:r>
                <a:rPr lang="en-US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Then print(“Hello World”)</a:t>
              </a:r>
              <a:endParaRPr lang="en-US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Machine code </a:t>
            </a:r>
            <a:r>
              <a:rPr lang="en-US" dirty="0" smtClean="0"/>
              <a:t>is also called </a:t>
            </a:r>
            <a:r>
              <a:rPr lang="en-US" b="1" dirty="0" smtClean="0"/>
              <a:t>binary code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7779834" y="2587083"/>
            <a:ext cx="2542478" cy="31446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3715" y="5864073"/>
            <a:ext cx="2854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Helvetica Neue Light" charset="0"/>
                <a:ea typeface="Helvetica Neue Light" charset="0"/>
                <a:cs typeface="Helvetica Neue Light" charset="0"/>
              </a:rPr>
              <a:t>Machine </a:t>
            </a: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code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18578" y="3218625"/>
            <a:ext cx="2064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0 1 1 0 1 0 1  </a:t>
            </a:r>
          </a:p>
          <a:p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1 0 1 1 0 0 1</a:t>
            </a:r>
          </a:p>
          <a:p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0 0 0 1 1 1 0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2363" y="2228907"/>
            <a:ext cx="678551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A </a:t>
            </a:r>
            <a:r>
              <a:rPr lang="en-US" sz="2800" dirty="0">
                <a:latin typeface="Helvetica Neue Light" charset="0"/>
                <a:ea typeface="Helvetica Neue Light" charset="0"/>
                <a:cs typeface="Helvetica Neue Light" charset="0"/>
              </a:rPr>
              <a:t>language made entirely of 0 and </a:t>
            </a: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1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Run </a:t>
            </a:r>
            <a:r>
              <a:rPr lang="en-US" sz="2800" dirty="0">
                <a:latin typeface="Helvetica Neue Light" charset="0"/>
                <a:ea typeface="Helvetica Neue Light" charset="0"/>
                <a:cs typeface="Helvetica Neue Light" charset="0"/>
              </a:rPr>
              <a:t>by the central processing unit (CPU</a:t>
            </a: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Binary is a system of numerical </a:t>
            </a: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notation using only 0 and 1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Binary arithmetic uses base 2, we usually use base 10</a:t>
            </a:r>
            <a:endParaRPr lang="en-US" sz="28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bit?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38200" y="2151529"/>
            <a:ext cx="1371600" cy="1371600"/>
            <a:chOff x="838200" y="2151529"/>
            <a:chExt cx="1649506" cy="1649506"/>
          </a:xfrm>
        </p:grpSpPr>
        <p:sp>
          <p:nvSpPr>
            <p:cNvPr id="5" name="Rectangle 4"/>
            <p:cNvSpPr/>
            <p:nvPr/>
          </p:nvSpPr>
          <p:spPr>
            <a:xfrm>
              <a:off x="838200" y="2151529"/>
              <a:ext cx="1649506" cy="1649506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56807" y="2598656"/>
              <a:ext cx="495828" cy="703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38200" y="4598893"/>
            <a:ext cx="1371600" cy="1371600"/>
            <a:chOff x="838200" y="2151529"/>
            <a:chExt cx="1649506" cy="1649506"/>
          </a:xfrm>
        </p:grpSpPr>
        <p:sp>
          <p:nvSpPr>
            <p:cNvPr id="9" name="Rectangle 8"/>
            <p:cNvSpPr/>
            <p:nvPr/>
          </p:nvSpPr>
          <p:spPr>
            <a:xfrm>
              <a:off x="838200" y="2151529"/>
              <a:ext cx="1649506" cy="1649506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5245" y="2683894"/>
              <a:ext cx="495828" cy="703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0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859" y="1690688"/>
            <a:ext cx="3790838" cy="47064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B23A-6A3A-F44C-A473-4D889A2C6658}" type="slidenum">
              <a:rPr lang="en-US" smtClean="0"/>
              <a:t>8</a:t>
            </a:fld>
            <a:endParaRPr lang="en-US"/>
          </a:p>
        </p:txBody>
      </p:sp>
      <p:pic>
        <p:nvPicPr>
          <p:cNvPr id="12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9613" y="978580"/>
            <a:ext cx="1874060" cy="187406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68"/>
          <p:cNvSpPr txBox="1"/>
          <p:nvPr/>
        </p:nvSpPr>
        <p:spPr>
          <a:xfrm>
            <a:off x="9359613" y="2977879"/>
            <a:ext cx="1790364" cy="45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000" dirty="0">
                <a:solidFill>
                  <a:srgbClr val="1C4587"/>
                </a:solidFill>
              </a:rPr>
              <a:t>TRUE</a:t>
            </a:r>
            <a:endParaRPr sz="4000" dirty="0">
              <a:solidFill>
                <a:srgbClr val="1C4587"/>
              </a:solidFill>
            </a:endParaRPr>
          </a:p>
        </p:txBody>
      </p:sp>
      <p:pic>
        <p:nvPicPr>
          <p:cNvPr id="14" name="Shape 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5739" y="4043923"/>
            <a:ext cx="1701826" cy="1701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69"/>
          <p:cNvSpPr txBox="1"/>
          <p:nvPr/>
        </p:nvSpPr>
        <p:spPr>
          <a:xfrm>
            <a:off x="9526756" y="5739388"/>
            <a:ext cx="1625822" cy="41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000" dirty="0">
                <a:solidFill>
                  <a:srgbClr val="1C4587"/>
                </a:solidFill>
              </a:rPr>
              <a:t>FALSE</a:t>
            </a:r>
            <a:endParaRPr sz="4000" dirty="0">
              <a:solidFill>
                <a:srgbClr val="1C45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32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Boolean: binary variable with two possible values</a:t>
            </a:r>
            <a:endParaRPr dirty="0"/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367" y="1803400"/>
            <a:ext cx="3251200" cy="3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367" y="1887567"/>
            <a:ext cx="3251200" cy="3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1902533" y="5501033"/>
            <a:ext cx="3106000" cy="7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000" dirty="0">
                <a:solidFill>
                  <a:srgbClr val="00206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TRUE</a:t>
            </a:r>
            <a:endParaRPr sz="4000" dirty="0">
              <a:solidFill>
                <a:srgbClr val="00206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7660367" y="5624600"/>
            <a:ext cx="3106000" cy="7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000">
                <a:solidFill>
                  <a:srgbClr val="00206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FALSE</a:t>
            </a:r>
            <a:endParaRPr sz="4000" dirty="0">
              <a:solidFill>
                <a:srgbClr val="00206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5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5368</TotalTime>
  <Words>811</Words>
  <Application>Microsoft Macintosh PowerPoint</Application>
  <PresentationFormat>Widescreen</PresentationFormat>
  <Paragraphs>243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Consolas</vt:lpstr>
      <vt:lpstr>Helvetica Neue</vt:lpstr>
      <vt:lpstr>Helvetica Neue Light</vt:lpstr>
      <vt:lpstr>Arial</vt:lpstr>
      <vt:lpstr>Office Theme</vt:lpstr>
      <vt:lpstr>Computer Code</vt:lpstr>
      <vt:lpstr>Use of Codes</vt:lpstr>
      <vt:lpstr>What types of code do computers use?</vt:lpstr>
      <vt:lpstr>Source code is written using a human-readable programming language</vt:lpstr>
      <vt:lpstr>Just like English can be translated to Spanish…</vt:lpstr>
      <vt:lpstr>…Source code is translated to machine code</vt:lpstr>
      <vt:lpstr>Machine code is also called binary code</vt:lpstr>
      <vt:lpstr>What is a bit?</vt:lpstr>
      <vt:lpstr>Boolean: binary variable with two possible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code that programmers write</vt:lpstr>
      <vt:lpstr>We write algorithms with source code</vt:lpstr>
      <vt:lpstr>We write algorithms with source code to control Ozobot</vt:lpstr>
      <vt:lpstr>PowerPoint Presentation</vt:lpstr>
      <vt:lpstr>Goal: Turn your Ozobot into a Time Machine with booleans and conditional statements!   Use source code to: 1. Move forward in time from present day to your bright future.  2. Help your future-selves avoid pitfalls along the way!</vt:lpstr>
      <vt:lpstr>Ozocodes</vt:lpstr>
      <vt:lpstr>PowerPoint Presentation</vt:lpstr>
      <vt:lpstr>PowerPoint Presentation</vt:lpstr>
      <vt:lpstr>Decimal: base 10 number system</vt:lpstr>
      <vt:lpstr>PowerPoint Presentation</vt:lpstr>
      <vt:lpstr>PowerPoint Presentation</vt:lpstr>
      <vt:lpstr>What is a byte?</vt:lpstr>
      <vt:lpstr>What is a bit?</vt:lpstr>
      <vt:lpstr>What is a byte?</vt:lpstr>
      <vt:lpstr>Memory storage measurement system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Association of Multicultural Scientists: Science Career Day</dc:title>
  <dc:creator>Brooke Wolford</dc:creator>
  <cp:lastModifiedBy>Brooke Wolford</cp:lastModifiedBy>
  <cp:revision>53</cp:revision>
  <dcterms:created xsi:type="dcterms:W3CDTF">2018-04-23T13:59:55Z</dcterms:created>
  <dcterms:modified xsi:type="dcterms:W3CDTF">2018-05-12T00:53:12Z</dcterms:modified>
</cp:coreProperties>
</file>